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7" r:id="rId5"/>
    <p:sldId id="270" r:id="rId6"/>
    <p:sldId id="268" r:id="rId7"/>
    <p:sldId id="258" r:id="rId8"/>
    <p:sldId id="260" r:id="rId9"/>
    <p:sldId id="259" r:id="rId10"/>
    <p:sldId id="266" r:id="rId11"/>
    <p:sldId id="261" r:id="rId12"/>
    <p:sldId id="271" r:id="rId13"/>
    <p:sldId id="263" r:id="rId14"/>
    <p:sldId id="264" r:id="rId15"/>
    <p:sldId id="272" r:id="rId16"/>
    <p:sldId id="274" r:id="rId17"/>
    <p:sldId id="275" r:id="rId18"/>
    <p:sldId id="276" r:id="rId19"/>
    <p:sldId id="279" r:id="rId20"/>
    <p:sldId id="281" r:id="rId21"/>
    <p:sldId id="280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1553"/>
            <a:ext cx="9144000" cy="1691038"/>
          </a:xfrm>
        </p:spPr>
        <p:txBody>
          <a:bodyPr>
            <a:normAutofit/>
          </a:bodyPr>
          <a:lstStyle/>
          <a:p>
            <a:r>
              <a:rPr lang="en-US" sz="8000" dirty="0" smtClean="0"/>
              <a:t>E Cigarettes 101</a:t>
            </a:r>
            <a:endParaRPr lang="en-US" sz="9600" dirty="0"/>
          </a:p>
        </p:txBody>
      </p:sp>
      <p:pic>
        <p:nvPicPr>
          <p:cNvPr id="6" name="Picture 5" descr="front picture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5270"/>
            <a:ext cx="9144000" cy="381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12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285"/>
            <a:ext cx="8229600" cy="6441380"/>
          </a:xfrm>
        </p:spPr>
        <p:txBody>
          <a:bodyPr/>
          <a:lstStyle/>
          <a:p>
            <a:r>
              <a:rPr lang="en-US" dirty="0" smtClean="0"/>
              <a:t>How is e-liquid mixed?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513" y="4453699"/>
            <a:ext cx="8229600" cy="202784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dirty="0" smtClean="0"/>
              <a:t>Any way the mixer wants to.  </a:t>
            </a:r>
          </a:p>
          <a:p>
            <a:pPr marL="0" indent="0" algn="ctr">
              <a:buNone/>
            </a:pPr>
            <a:r>
              <a:rPr lang="en-US" sz="2800" dirty="0" smtClean="0"/>
              <a:t>No regulations here either.</a:t>
            </a:r>
          </a:p>
          <a:p>
            <a:pPr marL="0" indent="0" algn="ctr">
              <a:buNone/>
            </a:pPr>
            <a:r>
              <a:rPr lang="en-US" sz="2800" dirty="0" smtClean="0"/>
              <a:t>You don’t even have to wash your hands!</a:t>
            </a:r>
            <a:endParaRPr lang="en-US" sz="2800" dirty="0"/>
          </a:p>
        </p:txBody>
      </p:sp>
      <p:pic>
        <p:nvPicPr>
          <p:cNvPr id="5" name="Picture 4" descr="tu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478" y="1030048"/>
            <a:ext cx="4503664" cy="3423651"/>
          </a:xfrm>
          <a:prstGeom prst="rect">
            <a:avLst/>
          </a:prstGeom>
        </p:spPr>
      </p:pic>
      <p:pic>
        <p:nvPicPr>
          <p:cNvPr id="6" name="Picture 5" descr="old toilet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89" y="1030048"/>
            <a:ext cx="2656289" cy="3423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751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58017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It is illegal in most states to purchase any nicotine product under the age of 18, unless your are in Hawaii.  The legal age in Hawaii is 21.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Still, over 2 million youth in America are using e cigarettes.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695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340" y="292100"/>
            <a:ext cx="8229600" cy="1143000"/>
          </a:xfrm>
        </p:spPr>
        <p:txBody>
          <a:bodyPr/>
          <a:lstStyle/>
          <a:p>
            <a:r>
              <a:rPr lang="en-US" dirty="0" smtClean="0"/>
              <a:t>What about advertising rules?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605" y="4953828"/>
            <a:ext cx="8229600" cy="162842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 cigarette companies do NOT have to follow rules that the cigarette companies do, therefore, advertising to children and teens is permitted.</a:t>
            </a:r>
            <a:endParaRPr lang="en-US" dirty="0"/>
          </a:p>
        </p:txBody>
      </p:sp>
      <p:pic>
        <p:nvPicPr>
          <p:cNvPr id="4" name="Picture 3" descr="Santa ad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1435100"/>
            <a:ext cx="7077075" cy="3518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34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3960358" cy="451914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Vapes</a:t>
            </a:r>
            <a:r>
              <a:rPr lang="en-US" dirty="0" smtClean="0"/>
              <a:t> in video games are permitted, note the “E” for everyone on the front cover.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84820"/>
            <a:ext cx="8229600" cy="61146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CDC 2017/Beyond the Data/</a:t>
            </a:r>
            <a:r>
              <a:rPr lang="en-US" dirty="0" err="1"/>
              <a:t>cdc.gov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video game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472" y="607376"/>
            <a:ext cx="4284059" cy="428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914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12787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Restrictions on flavors?</a:t>
            </a:r>
            <a:br>
              <a:rPr lang="en-US" sz="4000" dirty="0" smtClean="0"/>
            </a:br>
            <a:r>
              <a:rPr lang="en-US" sz="4000" dirty="0" smtClean="0"/>
              <a:t>NONE whatsoever.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340" y="6287305"/>
            <a:ext cx="8229600" cy="50103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CDC 2017/Beyond the Data/</a:t>
            </a:r>
            <a:r>
              <a:rPr lang="en-US" dirty="0" err="1"/>
              <a:t>cdc.gov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e juice flavor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65" y="1943641"/>
            <a:ext cx="8890000" cy="2722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52445" y="5059080"/>
            <a:ext cx="71987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Do you think a small child would be attracted to these?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12320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Children in the ER 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56056" cy="41044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E liquid looks like a fruity juice to a toddler.  E liquid poisonings in children have skyrocketed over the last few years.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78880" y="5997839"/>
            <a:ext cx="8307920" cy="559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CNN 2017/e cigarette poisonings/</a:t>
            </a:r>
            <a:r>
              <a:rPr lang="en-US" dirty="0" err="1" smtClean="0"/>
              <a:t>cnn.com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child rech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575" y="1713815"/>
            <a:ext cx="3591725" cy="3990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52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147240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And of course the exploding e cigarette devices</a:t>
            </a:r>
            <a:r>
              <a:rPr lang="mr-IN" dirty="0" smtClean="0"/>
              <a:t>…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Content Placeholder 3" descr="e cigarette explosion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" b="1115"/>
          <a:stretch>
            <a:fillRect/>
          </a:stretch>
        </p:blipFill>
        <p:spPr>
          <a:xfrm>
            <a:off x="457200" y="2098008"/>
            <a:ext cx="8229600" cy="4525807"/>
          </a:xfrm>
        </p:spPr>
      </p:pic>
    </p:spTree>
    <p:extLst>
      <p:ext uri="{BB962C8B-B14F-4D97-AF65-F5344CB8AC3E}">
        <p14:creationId xmlns:p14="http://schemas.microsoft.com/office/powerpoint/2010/main" val="1185200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235762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Common sense isn’t so common any more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324" y="5776974"/>
            <a:ext cx="8229600" cy="847645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2000" dirty="0" smtClean="0"/>
              <a:t>There are NO laws requiring manufacturers to provide safety measures for these devices.  Of course they are exploding.  </a:t>
            </a:r>
            <a:endParaRPr lang="en-US" sz="2000" dirty="0"/>
          </a:p>
        </p:txBody>
      </p:sp>
      <p:pic>
        <p:nvPicPr>
          <p:cNvPr id="4" name="Picture 3" descr="fi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2513"/>
            <a:ext cx="9144000" cy="466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188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496" y="85311"/>
            <a:ext cx="8229600" cy="1654843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Some words of wisdom </a:t>
            </a:r>
            <a:r>
              <a:rPr lang="mr-IN" sz="5400" dirty="0" smtClean="0"/>
              <a:t>…</a:t>
            </a:r>
            <a:r>
              <a:rPr lang="en-US" sz="3600" dirty="0" smtClean="0"/>
              <a:t>	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336355"/>
            <a:ext cx="9144000" cy="23300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einstein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47"/>
          <a:stretch/>
        </p:blipFill>
        <p:spPr>
          <a:xfrm>
            <a:off x="0" y="1929608"/>
            <a:ext cx="9144000" cy="49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725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 from Albert</a:t>
            </a:r>
            <a:r>
              <a:rPr lang="mr-IN" dirty="0" smtClean="0"/>
              <a:t>…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6567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What Albert was trying to say is that “you are better than that”.  </a:t>
            </a:r>
          </a:p>
          <a:p>
            <a:pPr marL="0" indent="0" algn="ctr">
              <a:buNone/>
            </a:pPr>
            <a:r>
              <a:rPr lang="en-US" dirty="0" smtClean="0"/>
              <a:t>Never let anyone or anything make you feel like you are less than you really are.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01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2202151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An e cigarette (</a:t>
            </a:r>
            <a:r>
              <a:rPr lang="en-US" sz="3600" dirty="0" err="1" smtClean="0"/>
              <a:t>vape</a:t>
            </a:r>
            <a:r>
              <a:rPr lang="en-US" sz="3600" dirty="0" smtClean="0"/>
              <a:t> pen) is a device that heats a liquid through a heated coil, creating a smoke that is inhaled similar to a cigarette.  The effect is similar to that of an spray can.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225" y="6342938"/>
            <a:ext cx="8229600" cy="452719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CDC 2017/Beyond the Data/</a:t>
            </a:r>
            <a:r>
              <a:rPr lang="en-US" dirty="0" err="1" smtClean="0"/>
              <a:t>cdc.gov</a:t>
            </a:r>
            <a:endParaRPr lang="en-US" dirty="0"/>
          </a:p>
        </p:txBody>
      </p:sp>
      <p:pic>
        <p:nvPicPr>
          <p:cNvPr id="4" name="Picture 3" descr="aresol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56"/>
          <a:stretch/>
        </p:blipFill>
        <p:spPr>
          <a:xfrm>
            <a:off x="1" y="2743551"/>
            <a:ext cx="9144000" cy="3599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8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thanks</a:t>
            </a:r>
            <a:r>
              <a:rPr lang="mr-IN" dirty="0" smtClean="0"/>
              <a:t>…</a:t>
            </a:r>
            <a:r>
              <a:rPr lang="en-US" dirty="0" smtClean="0"/>
              <a:t>.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Arizona Attorney Generals Office</a:t>
            </a:r>
          </a:p>
          <a:p>
            <a:r>
              <a:rPr lang="en-US" dirty="0" smtClean="0"/>
              <a:t>Gila County Health Department</a:t>
            </a:r>
          </a:p>
          <a:p>
            <a:r>
              <a:rPr lang="en-US" dirty="0" smtClean="0"/>
              <a:t>STAND &amp; Tobacco Free Environments</a:t>
            </a:r>
          </a:p>
          <a:p>
            <a:r>
              <a:rPr lang="en-US" dirty="0" smtClean="0"/>
              <a:t>Glen Lineberry and the Miami High School</a:t>
            </a:r>
          </a:p>
          <a:p>
            <a:r>
              <a:rPr lang="en-US" dirty="0" smtClean="0"/>
              <a:t>Jenna </a:t>
            </a:r>
            <a:r>
              <a:rPr lang="en-US" dirty="0" err="1" smtClean="0"/>
              <a:t>Shroyer</a:t>
            </a:r>
            <a:r>
              <a:rPr lang="en-US" dirty="0" smtClean="0"/>
              <a:t>, Governor’s Office of Youth, Faith and Family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3017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32" y="1470126"/>
            <a:ext cx="8229600" cy="2702771"/>
          </a:xfrm>
        </p:spPr>
        <p:txBody>
          <a:bodyPr>
            <a:normAutofit fontScale="550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Statistics and videos:  CDC (Centers for Disease Control)   </a:t>
            </a:r>
            <a:r>
              <a:rPr lang="en-US" u="sng" dirty="0" smtClean="0"/>
              <a:t>www.cdc.gov</a:t>
            </a:r>
          </a:p>
          <a:p>
            <a:pPr>
              <a:buFont typeface="Arial"/>
              <a:buChar char="•"/>
            </a:pPr>
            <a:r>
              <a:rPr lang="en-US" dirty="0" smtClean="0"/>
              <a:t>Coalition Information: STAND (Students Taking a New Direction) </a:t>
            </a:r>
            <a:r>
              <a:rPr lang="en-US" u="sng" dirty="0" smtClean="0"/>
              <a:t>standaz.gov</a:t>
            </a:r>
            <a:r>
              <a:rPr lang="en-US" dirty="0" smtClean="0"/>
              <a:t>  or contact:  Ken </a:t>
            </a:r>
            <a:r>
              <a:rPr lang="en-US" dirty="0"/>
              <a:t>Walker KWalker@thepartnership.us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Visit your local Health Department and ask them to direct you to their Tobacco Free Environments department or ask if they have a Prevention Team. 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439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no d in miami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383" r="-38383"/>
          <a:stretch>
            <a:fillRect/>
          </a:stretch>
        </p:blipFill>
        <p:spPr>
          <a:xfrm>
            <a:off x="252586" y="575374"/>
            <a:ext cx="8672154" cy="5040981"/>
          </a:xfrm>
        </p:spPr>
      </p:pic>
      <p:sp>
        <p:nvSpPr>
          <p:cNvPr id="11" name="TextBox 10"/>
          <p:cNvSpPr txBox="1"/>
          <p:nvPr/>
        </p:nvSpPr>
        <p:spPr>
          <a:xfrm>
            <a:off x="561305" y="6111593"/>
            <a:ext cx="814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Brought to you by the Governor’s Office of  Youth Faith and Family.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718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 E-liquid?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2468"/>
            <a:ext cx="8229600" cy="478542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The main ingredients include, </a:t>
            </a:r>
          </a:p>
          <a:p>
            <a:pPr marL="0" indent="0" algn="ctr">
              <a:buNone/>
            </a:pPr>
            <a:r>
              <a:rPr lang="en-US" b="1" dirty="0" smtClean="0"/>
              <a:t>but are not limited to:</a:t>
            </a:r>
          </a:p>
          <a:p>
            <a:pPr marL="0" indent="0" algn="ctr">
              <a:buNone/>
            </a:pPr>
            <a:r>
              <a:rPr lang="en-US" b="1" dirty="0" smtClean="0"/>
              <a:t>Vegetable</a:t>
            </a:r>
            <a:r>
              <a:rPr lang="en-US" dirty="0"/>
              <a:t> Glycerin (VG</a:t>
            </a:r>
            <a:r>
              <a:rPr lang="en-US" dirty="0" smtClean="0"/>
              <a:t>)</a:t>
            </a:r>
          </a:p>
          <a:p>
            <a:pPr marL="0" indent="0" algn="ctr">
              <a:buNone/>
            </a:pPr>
            <a:r>
              <a:rPr lang="en-US" dirty="0" smtClean="0"/>
              <a:t>Propylene </a:t>
            </a:r>
            <a:r>
              <a:rPr lang="en-US" dirty="0"/>
              <a:t>Glycol (PG</a:t>
            </a:r>
            <a:r>
              <a:rPr lang="en-US" dirty="0" smtClean="0"/>
              <a:t>)</a:t>
            </a:r>
          </a:p>
          <a:p>
            <a:pPr marL="0" indent="0" algn="ctr">
              <a:buNone/>
            </a:pPr>
            <a:r>
              <a:rPr lang="en-US" dirty="0" smtClean="0"/>
              <a:t>Distilled Water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Flavoring</a:t>
            </a:r>
          </a:p>
          <a:p>
            <a:pPr marL="0" indent="0" algn="ctr">
              <a:buNone/>
            </a:pPr>
            <a:r>
              <a:rPr lang="en-US" dirty="0" smtClean="0"/>
              <a:t>Liquid Nicotine</a:t>
            </a:r>
          </a:p>
        </p:txBody>
      </p:sp>
    </p:spTree>
    <p:extLst>
      <p:ext uri="{BB962C8B-B14F-4D97-AF65-F5344CB8AC3E}">
        <p14:creationId xmlns:p14="http://schemas.microsoft.com/office/powerpoint/2010/main" val="214742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1956563"/>
          </a:xfrm>
        </p:spPr>
        <p:txBody>
          <a:bodyPr>
            <a:normAutofit/>
          </a:bodyPr>
          <a:lstStyle/>
          <a:p>
            <a:r>
              <a:rPr lang="en-US" dirty="0" smtClean="0"/>
              <a:t>Ingredient amounts and disclosure not required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5941"/>
            <a:ext cx="8229600" cy="280022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Levels of nicotine or any ingredient can vary from bottle to bottle, there’s no requirement to disclose amounts or ingredients on labels.  </a:t>
            </a:r>
          </a:p>
          <a:p>
            <a:r>
              <a:rPr lang="en-US" dirty="0" smtClean="0"/>
              <a:t>There’s no requirement to put an ingredient list on the label or even a label at all.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57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Vegetable Oil as an ingredient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190926" cy="396408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Vegetable Glycerin VG </a:t>
            </a:r>
            <a:r>
              <a:rPr lang="en-US" dirty="0"/>
              <a:t>is also </a:t>
            </a:r>
            <a:r>
              <a:rPr lang="en-US" dirty="0" smtClean="0"/>
              <a:t>an ingredient </a:t>
            </a:r>
            <a:r>
              <a:rPr lang="en-US" dirty="0"/>
              <a:t>for </a:t>
            </a:r>
            <a:r>
              <a:rPr lang="en-US" b="1" dirty="0"/>
              <a:t>e</a:t>
            </a:r>
            <a:r>
              <a:rPr lang="en-US" dirty="0"/>
              <a:t>-</a:t>
            </a:r>
            <a:r>
              <a:rPr lang="en-US" b="1" dirty="0"/>
              <a:t>liquids</a:t>
            </a:r>
            <a:r>
              <a:rPr lang="en-US" dirty="0"/>
              <a:t> and is made up of </a:t>
            </a:r>
            <a:r>
              <a:rPr lang="en-US" b="1" dirty="0"/>
              <a:t>vegetable oils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Picture 3" descr="vegetable oi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116" y="1810322"/>
            <a:ext cx="2637684" cy="489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356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Propane as an ingredient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810323"/>
            <a:ext cx="4685752" cy="454685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 liquid also can have Propylene </a:t>
            </a:r>
            <a:r>
              <a:rPr lang="en-US" dirty="0"/>
              <a:t>Glycol (PG</a:t>
            </a:r>
            <a:r>
              <a:rPr lang="en-US" dirty="0" smtClean="0"/>
              <a:t>).  Its purpose is to create the smoke effect.  Another use for PG is known as propane, a highly flammable gas, commonly used to heat homes or a barbeque grill.  PG is also used as acetone, the chemical used to remove nail polish.</a:t>
            </a:r>
          </a:p>
          <a:p>
            <a:endParaRPr lang="en-US" dirty="0"/>
          </a:p>
        </p:txBody>
      </p:sp>
      <p:pic>
        <p:nvPicPr>
          <p:cNvPr id="4" name="Picture 3" descr="acetone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83" r="30348"/>
          <a:stretch/>
        </p:blipFill>
        <p:spPr>
          <a:xfrm>
            <a:off x="7052001" y="1480534"/>
            <a:ext cx="1634799" cy="3915695"/>
          </a:xfrm>
          <a:prstGeom prst="rect">
            <a:avLst/>
          </a:prstGeom>
        </p:spPr>
      </p:pic>
      <p:pic>
        <p:nvPicPr>
          <p:cNvPr id="5" name="Picture 4" descr="propan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675" y="3635297"/>
            <a:ext cx="2043477" cy="266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89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3203"/>
            <a:ext cx="8229600" cy="2055931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Diacetyl</a:t>
            </a:r>
            <a:r>
              <a:rPr lang="en-US" sz="2400" dirty="0" smtClean="0"/>
              <a:t> is the butter flavoring in your popcorn and will digest in your stomach.  This same ingredient however, is not safe when used as a flavoring ingredient in e liquid.  When </a:t>
            </a:r>
            <a:r>
              <a:rPr lang="en-US" sz="2400" dirty="0" err="1" smtClean="0"/>
              <a:t>Diacetyl</a:t>
            </a:r>
            <a:r>
              <a:rPr lang="en-US" sz="2400" dirty="0" smtClean="0"/>
              <a:t> is absorbed by your lungs, the result of prolonged use is called “Popcorn Lung”, a deadly, incurable disease.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19085"/>
            <a:ext cx="8229600" cy="438915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CDC 2017/Beyond the Data/</a:t>
            </a:r>
            <a:r>
              <a:rPr lang="en-US" dirty="0" err="1"/>
              <a:t>cdc.gov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88946" y="168402"/>
            <a:ext cx="31713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Flavoring</a:t>
            </a:r>
            <a:endParaRPr lang="en-US" sz="5400" dirty="0"/>
          </a:p>
        </p:txBody>
      </p:sp>
      <p:pic>
        <p:nvPicPr>
          <p:cNvPr id="6" name="Picture 5" descr="popcorn ad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935" y="1091731"/>
            <a:ext cx="6560246" cy="3041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907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Popcorn lung</a:t>
            </a:r>
            <a:endParaRPr lang="en-US" dirty="0"/>
          </a:p>
        </p:txBody>
      </p:sp>
      <p:pic>
        <p:nvPicPr>
          <p:cNvPr id="4" name="Content Placeholder 3" descr="popcorn lung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24" b="14224"/>
          <a:stretch>
            <a:fillRect/>
          </a:stretch>
        </p:blipFill>
        <p:spPr>
          <a:xfrm>
            <a:off x="0" y="1747172"/>
            <a:ext cx="9144000" cy="5110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597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498780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Heavy metals have also been found in </a:t>
            </a:r>
            <a:br>
              <a:rPr lang="en-US" sz="3600" dirty="0" smtClean="0"/>
            </a:br>
            <a:r>
              <a:rPr lang="en-US" sz="3600" dirty="0" smtClean="0"/>
              <a:t> e cigarette smoke as a result of e liquid exposure to the heated coil inside the </a:t>
            </a:r>
            <a:br>
              <a:rPr lang="en-US" sz="3600" dirty="0" smtClean="0"/>
            </a:br>
            <a:r>
              <a:rPr lang="en-US" sz="3600" dirty="0" smtClean="0"/>
              <a:t>e cigarette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181760"/>
            <a:ext cx="8229600" cy="50520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CDC 2017/Beyond the Data/</a:t>
            </a:r>
            <a:r>
              <a:rPr lang="en-US" dirty="0" err="1" smtClean="0"/>
              <a:t>cdc.gov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cadmium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97" y="3191080"/>
            <a:ext cx="1593359" cy="1593359"/>
          </a:xfrm>
          <a:prstGeom prst="rect">
            <a:avLst/>
          </a:prstGeom>
        </p:spPr>
      </p:pic>
      <p:pic>
        <p:nvPicPr>
          <p:cNvPr id="6" name="Picture 5" descr="chromium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609" y="2821177"/>
            <a:ext cx="3014185" cy="1982769"/>
          </a:xfrm>
          <a:prstGeom prst="rect">
            <a:avLst/>
          </a:prstGeom>
        </p:spPr>
      </p:pic>
      <p:pic>
        <p:nvPicPr>
          <p:cNvPr id="7" name="Picture 6" descr="lead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8270" y="2821177"/>
            <a:ext cx="2810503" cy="2810503"/>
          </a:xfrm>
          <a:prstGeom prst="rect">
            <a:avLst/>
          </a:prstGeom>
        </p:spPr>
      </p:pic>
      <p:pic>
        <p:nvPicPr>
          <p:cNvPr id="8" name="Picture 7" descr="manganese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434" y="3503990"/>
            <a:ext cx="2369311" cy="2369311"/>
          </a:xfrm>
          <a:prstGeom prst="rect">
            <a:avLst/>
          </a:prstGeom>
        </p:spPr>
      </p:pic>
      <p:pic>
        <p:nvPicPr>
          <p:cNvPr id="9" name="Picture 8" descr="nickel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651" y="4525591"/>
            <a:ext cx="1838818" cy="183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269018"/>
      </p:ext>
    </p:extLst>
  </p:cSld>
  <p:clrMapOvr>
    <a:masterClrMapping/>
  </p:clrMapOvr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516</TotalTime>
  <Words>613</Words>
  <Application>Microsoft Office PowerPoint</Application>
  <PresentationFormat>On-screen Show (4:3)</PresentationFormat>
  <Paragraphs>59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Corbel</vt:lpstr>
      <vt:lpstr>Mangal</vt:lpstr>
      <vt:lpstr>Twilight</vt:lpstr>
      <vt:lpstr>E Cigarettes 101</vt:lpstr>
      <vt:lpstr>An e cigarette (vape pen) is a device that heats a liquid through a heated coil, creating a smoke that is inhaled similar to a cigarette.  The effect is similar to that of an spray can.</vt:lpstr>
      <vt:lpstr>What is in E-liquid?</vt:lpstr>
      <vt:lpstr>Ingredient amounts and disclosure not required…</vt:lpstr>
      <vt:lpstr>Vegetable Oil as an ingredient</vt:lpstr>
      <vt:lpstr>Propane as an ingredient</vt:lpstr>
      <vt:lpstr>Diacetyl is the butter flavoring in your popcorn and will digest in your stomach.  This same ingredient however, is not safe when used as a flavoring ingredient in e liquid.  When Diacetyl is absorbed by your lungs, the result of prolonged use is called “Popcorn Lung”, a deadly, incurable disease.</vt:lpstr>
      <vt:lpstr>Popcorn lung</vt:lpstr>
      <vt:lpstr>Heavy metals have also been found in   e cigarette smoke as a result of e liquid exposure to the heated coil inside the  e cigarette</vt:lpstr>
      <vt:lpstr>How is e-liquid mixed?</vt:lpstr>
      <vt:lpstr>It is illegal in most states to purchase any nicotine product under the age of 18, unless your are in Hawaii.  The legal age in Hawaii is 21.  Still, over 2 million youth in America are using e cigarettes.</vt:lpstr>
      <vt:lpstr>What about advertising rules?</vt:lpstr>
      <vt:lpstr>Vapes in video games are permitted, note the “E” for everyone on the front cover.</vt:lpstr>
      <vt:lpstr>Restrictions on flavors? NONE whatsoever.</vt:lpstr>
      <vt:lpstr>Children in the ER Room</vt:lpstr>
      <vt:lpstr>And of course the exploding e cigarette devices….</vt:lpstr>
      <vt:lpstr>Common sense isn’t so common any more</vt:lpstr>
      <vt:lpstr>Some words of wisdom … </vt:lpstr>
      <vt:lpstr>Translation from Albert….</vt:lpstr>
      <vt:lpstr>Many thanks….  </vt:lpstr>
      <vt:lpstr>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Cigarettes</dc:title>
  <dc:creator>Patricia</dc:creator>
  <cp:lastModifiedBy>Dyke, Heather</cp:lastModifiedBy>
  <cp:revision>38</cp:revision>
  <dcterms:created xsi:type="dcterms:W3CDTF">2017-11-26T02:33:19Z</dcterms:created>
  <dcterms:modified xsi:type="dcterms:W3CDTF">2018-10-22T21:37:55Z</dcterms:modified>
</cp:coreProperties>
</file>